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0469a438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0469a43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0469a438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0469a438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0469a438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0469a438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0469a438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0469a438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0469a438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0469a438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0469a438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0469a438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0469a438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0469a438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0469a438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0469a438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0469a438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0469a438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0469a438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0469a438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0469a438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0469a438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0469a438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0469a438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0469a438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0469a438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0469a438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0469a438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0469a438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0469a438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0469a438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0469a438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0469a438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0469a438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0469a438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0469a438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0469a438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0469a438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0469a438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0469a438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0469a438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0469a438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0469a438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0469a438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0469a438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0469a438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0469a4384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0469a438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0469a438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0469a438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0469a438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0469a438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0469a438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0469a438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faecdb7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faecdb7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faecdb7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faecdb7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faecdb7b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faecdb7b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faecdb7b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faecdb7b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faecdb7b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faecdb7b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0469a438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0469a438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faecdb7b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faecdb7b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faecdb7b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faecdb7b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faecdb7b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faecdb7b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faecdb7b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faecdb7b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faecdb7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faecdb7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faecdb7b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faecdb7b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faecdb7b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faecdb7b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faecdb7b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faecdb7b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faecdb7b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faecdb7b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faecdb7b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faecdb7b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0469a438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0469a438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faecdb7b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faecdb7b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faecdb7b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faecdb7b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faecdb7b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faecdb7b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faecdb7b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faecdb7b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faecdb7b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faecdb7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faecdb7b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faecdb7b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faecdb7b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faecdb7b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faecdb7b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faecdb7b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faecdb7b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faecdb7b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faecdb7b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faecdb7b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0469a438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0469a438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faecdb7b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faecdb7b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faecdb7b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faecdb7b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faecdb7b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faecdb7b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faecdb7b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faecdb7b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faecdb7b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faecdb7b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faecdb7b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faecdb7b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0469a438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0469a438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0469a438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0469a438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0469a43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0469a43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46524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606050" y="47330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DESIGN</a:t>
            </a:r>
            <a:endParaRPr i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THEORY</a:t>
            </a:r>
            <a:endParaRPr i="1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3879977" y="363053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</a:t>
            </a:r>
            <a:r>
              <a:rPr i="1" lang="en"/>
              <a:t>y  </a:t>
            </a:r>
            <a:r>
              <a:rPr b="1" i="1" lang="en"/>
              <a:t> SUBHRAJIT DUTTA    ( </a:t>
            </a:r>
            <a:r>
              <a:rPr i="1" lang="en">
                <a:latin typeface="Raleway ExtraBold"/>
                <a:ea typeface="Raleway ExtraBold"/>
                <a:cs typeface="Raleway ExtraBold"/>
                <a:sym typeface="Raleway ExtraBold"/>
              </a:rPr>
              <a:t>AEC CODING CLUB</a:t>
            </a:r>
            <a:r>
              <a:rPr b="1" i="1" lang="en"/>
              <a:t> )</a:t>
            </a:r>
            <a:endParaRPr b="1" i="1"/>
          </a:p>
        </p:txBody>
      </p:sp>
      <p:sp>
        <p:nvSpPr>
          <p:cNvPr id="74" name="Google Shape;74;p13"/>
          <p:cNvSpPr/>
          <p:nvPr/>
        </p:nvSpPr>
        <p:spPr>
          <a:xfrm>
            <a:off x="2156575" y="4555350"/>
            <a:ext cx="1222500" cy="316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265500" y="22622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24" name="Google Shape;124;p22"/>
          <p:cNvSpPr txBox="1"/>
          <p:nvPr>
            <p:ph idx="2" type="body"/>
          </p:nvPr>
        </p:nvSpPr>
        <p:spPr>
          <a:xfrm>
            <a:off x="5089425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LINE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COLOUR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SHAPE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TEXTURE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FORM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TYPOGRAPHY</a:t>
            </a:r>
            <a:endParaRPr sz="2400"/>
          </a:p>
        </p:txBody>
      </p:sp>
      <p:sp>
        <p:nvSpPr>
          <p:cNvPr id="125" name="Google Shape;125;p22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726548" y="3329413"/>
            <a:ext cx="30216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Used </a:t>
            </a:r>
            <a:r>
              <a:rPr lang="en" sz="3000">
                <a:solidFill>
                  <a:srgbClr val="F1C232"/>
                </a:solidFill>
              </a:rPr>
              <a:t>considerately</a:t>
            </a:r>
            <a:endParaRPr sz="3000">
              <a:solidFill>
                <a:srgbClr val="F1C23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LINES can </a:t>
            </a:r>
            <a:r>
              <a:rPr lang="en" sz="3000">
                <a:solidFill>
                  <a:srgbClr val="F1C232"/>
                </a:solidFill>
              </a:rPr>
              <a:t>add elegance</a:t>
            </a:r>
            <a:r>
              <a:rPr lang="en" sz="3000"/>
              <a:t> to a composition, </a:t>
            </a:r>
            <a:r>
              <a:rPr lang="en" sz="3000">
                <a:solidFill>
                  <a:srgbClr val="F1C232"/>
                </a:solidFill>
              </a:rPr>
              <a:t>add hierarchy </a:t>
            </a:r>
            <a:r>
              <a:rPr lang="en" sz="3000"/>
              <a:t>and to </a:t>
            </a:r>
            <a:r>
              <a:rPr lang="en" sz="3000">
                <a:solidFill>
                  <a:srgbClr val="F1C232"/>
                </a:solidFill>
              </a:rPr>
              <a:t>draw the eye</a:t>
            </a:r>
            <a:r>
              <a:rPr lang="en" sz="3000"/>
              <a:t> to a </a:t>
            </a:r>
            <a:r>
              <a:rPr lang="en" sz="3000">
                <a:solidFill>
                  <a:srgbClr val="F1C232"/>
                </a:solidFill>
              </a:rPr>
              <a:t>specific point</a:t>
            </a:r>
            <a:endParaRPr sz="3000">
              <a:solidFill>
                <a:srgbClr val="F1C232"/>
              </a:solidFill>
            </a:endParaRPr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LINES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1250700" y="27679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Some examples of popularly used lines</a:t>
            </a:r>
            <a:endParaRPr b="1" i="1"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338" y="846570"/>
            <a:ext cx="6775327" cy="385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/>
        </p:nvSpPr>
        <p:spPr>
          <a:xfrm>
            <a:off x="657330" y="21911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Some examples of wise use of lines to enrich the basic layouts</a:t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35" y="913643"/>
            <a:ext cx="2702702" cy="3844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025" y="913643"/>
            <a:ext cx="2713578" cy="3844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003" y="913643"/>
            <a:ext cx="2727616" cy="3844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795435" y="3041088"/>
            <a:ext cx="30216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Referred as a </a:t>
            </a:r>
            <a:r>
              <a:rPr lang="en" sz="2400">
                <a:solidFill>
                  <a:srgbClr val="F1C232"/>
                </a:solidFill>
              </a:rPr>
              <a:t>magnet</a:t>
            </a:r>
            <a:r>
              <a:rPr lang="en" sz="2400"/>
              <a:t> in the world of </a:t>
            </a:r>
            <a:r>
              <a:rPr lang="en" sz="2400">
                <a:solidFill>
                  <a:srgbClr val="F1C232"/>
                </a:solidFill>
              </a:rPr>
              <a:t>design</a:t>
            </a:r>
            <a:r>
              <a:rPr lang="en" sz="2400"/>
              <a:t>, if used wisely.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 can </a:t>
            </a:r>
            <a:r>
              <a:rPr lang="en" sz="2400">
                <a:solidFill>
                  <a:srgbClr val="F1C232"/>
                </a:solidFill>
              </a:rPr>
              <a:t>create emphasis</a:t>
            </a:r>
            <a:r>
              <a:rPr lang="en" sz="2400"/>
              <a:t>, </a:t>
            </a:r>
            <a:r>
              <a:rPr lang="en" sz="2400">
                <a:solidFill>
                  <a:srgbClr val="F1C232"/>
                </a:solidFill>
              </a:rPr>
              <a:t>mechanism of organisation</a:t>
            </a:r>
            <a:r>
              <a:rPr lang="en" sz="2400"/>
              <a:t> and make </a:t>
            </a:r>
            <a:r>
              <a:rPr lang="en" sz="2400">
                <a:solidFill>
                  <a:srgbClr val="F1C232"/>
                </a:solidFill>
              </a:rPr>
              <a:t>immense impact</a:t>
            </a:r>
            <a:r>
              <a:rPr lang="en" sz="2400"/>
              <a:t>.</a:t>
            </a:r>
            <a:endParaRPr sz="2400"/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COLOUR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1250700" y="10458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Colour wheel and it’s segments</a:t>
            </a:r>
            <a:endParaRPr b="1" i="1"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210" y="925409"/>
            <a:ext cx="1687601" cy="165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50" y="3103343"/>
            <a:ext cx="1687602" cy="164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8207" y="3103352"/>
            <a:ext cx="1687602" cy="164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3939" y="3103352"/>
            <a:ext cx="1663411" cy="164249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3729549" y="57405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COLOUR WHEEL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39632" y="2732484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PRIMARY COLOURS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3432809" y="2750902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SECONDARY COLOURS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6946031" y="274399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COOL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7623544" y="2732484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WARM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68" name="Google Shape;168;p27"/>
          <p:cNvCxnSpPr/>
          <p:nvPr/>
        </p:nvCxnSpPr>
        <p:spPr>
          <a:xfrm flipH="1">
            <a:off x="7630825" y="2842740"/>
            <a:ext cx="4200" cy="21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/>
        </p:nvSpPr>
        <p:spPr>
          <a:xfrm>
            <a:off x="1250700" y="16198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COLOUR RULES</a:t>
            </a:r>
            <a:endParaRPr b="1" i="1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00" y="681093"/>
            <a:ext cx="3472799" cy="19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200" y="2893193"/>
            <a:ext cx="3472800" cy="19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0075" y="2893218"/>
            <a:ext cx="3309399" cy="19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8233" y="673506"/>
            <a:ext cx="3361234" cy="19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795435" y="3721963"/>
            <a:ext cx="30216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However simple or complex it’s the relationship between shapes that can trigger feelings, convey a message, engage an audience, add emphasis to a layout and create movement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3" name="Google Shape;183;p29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SHAPE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/>
        </p:nvSpPr>
        <p:spPr>
          <a:xfrm>
            <a:off x="657330" y="21911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lt1"/>
                </a:solidFill>
              </a:rPr>
              <a:t>Examples of most popular logos or symbols made using shapes</a:t>
            </a:r>
            <a:endParaRPr b="1" i="1"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68" y="883344"/>
            <a:ext cx="6734076" cy="37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/>
        </p:nvSpPr>
        <p:spPr>
          <a:xfrm>
            <a:off x="657330" y="21911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Examples showing some wise illustration of shapes</a:t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99" y="1031605"/>
            <a:ext cx="2406274" cy="34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870" y="1031605"/>
            <a:ext cx="2406274" cy="34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7346" y="1031605"/>
            <a:ext cx="2415957" cy="34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1274400" y="2650013"/>
            <a:ext cx="20553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 is used to create a visual tone and can influence the feel of a design work</a:t>
            </a:r>
            <a:endParaRPr sz="2400"/>
          </a:p>
        </p:txBody>
      </p:sp>
      <p:sp>
        <p:nvSpPr>
          <p:cNvPr id="204" name="Google Shape;204;p32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TEXTURE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05" name="Google Shape;205;p32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/>
        </p:nvSpPr>
        <p:spPr>
          <a:xfrm>
            <a:off x="657330" y="21911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IMAGE TEXTURES</a:t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00" y="1408510"/>
            <a:ext cx="232410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425" y="1398985"/>
            <a:ext cx="2343150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500" y="1398985"/>
            <a:ext cx="2314575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421082" y="9940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ENVIRONMENTAL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3305492" y="9940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BIOLOGICAL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6206043" y="994675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MAN-MADE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/>
        </p:nvSpPr>
        <p:spPr>
          <a:xfrm>
            <a:off x="657330" y="21911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PATTERN TEXTURES</a:t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50" y="1202910"/>
            <a:ext cx="233362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425" y="1198147"/>
            <a:ext cx="234315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425" y="1202910"/>
            <a:ext cx="23145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"/>
          <p:cNvSpPr txBox="1"/>
          <p:nvPr>
            <p:ph type="title"/>
          </p:nvPr>
        </p:nvSpPr>
        <p:spPr>
          <a:xfrm>
            <a:off x="1274400" y="2571750"/>
            <a:ext cx="20553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Because of visual dynamics, forms can be used to create a distinct look and feel to a piece of Design</a:t>
            </a:r>
            <a:endParaRPr sz="2400"/>
          </a:p>
        </p:txBody>
      </p:sp>
      <p:sp>
        <p:nvSpPr>
          <p:cNvPr id="490" name="Google Shape;490;p1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>
                <a:solidFill>
                  <a:schemeClr val="lt1"/>
                </a:solidFill>
              </a:rPr>
              <a:t>FORM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91" name="Google Shape;491;p1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/>
        </p:nvSpPr>
        <p:spPr>
          <a:xfrm>
            <a:off x="657330" y="21911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GEOMETRIC FORMS</a:t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50" y="1293350"/>
            <a:ext cx="2212843" cy="31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437" y="1293350"/>
            <a:ext cx="2201135" cy="31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090" y="1293350"/>
            <a:ext cx="2201135" cy="31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/>
        </p:nvSpPr>
        <p:spPr>
          <a:xfrm>
            <a:off x="657330" y="21911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ORGANIC FORMS</a:t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00" y="1135100"/>
            <a:ext cx="2301310" cy="325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343" y="1122925"/>
            <a:ext cx="2301310" cy="32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8411" y="1135100"/>
            <a:ext cx="2337839" cy="3251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904228" y="2914075"/>
            <a:ext cx="27126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choice of typeface used in a design is crucial to set the intended look and feel, set a tone and add character to a piece of work</a:t>
            </a:r>
            <a:endParaRPr sz="2400"/>
          </a:p>
        </p:txBody>
      </p:sp>
      <p:sp>
        <p:nvSpPr>
          <p:cNvPr id="253" name="Google Shape;253;p38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TYPOGRAPHY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/>
        </p:nvSpPr>
        <p:spPr>
          <a:xfrm>
            <a:off x="657330" y="21911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ANATOMY OF </a:t>
            </a:r>
            <a:r>
              <a:rPr b="1" i="1" lang="en">
                <a:solidFill>
                  <a:schemeClr val="lt1"/>
                </a:solidFill>
              </a:rPr>
              <a:t>TYPOGRAPHY</a:t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50" y="852535"/>
            <a:ext cx="7839512" cy="384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/>
        </p:nvSpPr>
        <p:spPr>
          <a:xfrm>
            <a:off x="657330" y="21911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MAINSRTEAM TYPEFORMS</a:t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75" y="682974"/>
            <a:ext cx="7544850" cy="41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/>
        </p:nvSpPr>
        <p:spPr>
          <a:xfrm>
            <a:off x="657330" y="21911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EXAMPLES OF SOME GOOD APPLICATION OF TYPE</a:t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25" y="841235"/>
            <a:ext cx="2709644" cy="3844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69" y="841235"/>
            <a:ext cx="2706350" cy="3844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218" y="841235"/>
            <a:ext cx="2706350" cy="3844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565100" y="453575"/>
            <a:ext cx="35034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2400">
                <a:solidFill>
                  <a:srgbClr val="93C47D"/>
                </a:solidFill>
                <a:latin typeface="Raleway"/>
                <a:ea typeface="Raleway"/>
                <a:cs typeface="Raleway"/>
                <a:sym typeface="Raleway"/>
              </a:rPr>
              <a:t>‘organisation’</a:t>
            </a: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 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93C47D"/>
                </a:solidFill>
                <a:latin typeface="Raleway"/>
                <a:ea typeface="Raleway"/>
                <a:cs typeface="Raleway"/>
                <a:sym typeface="Raleway"/>
              </a:rPr>
              <a:t>‘presentation’</a:t>
            </a: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of 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93C47D"/>
                </a:solidFill>
                <a:latin typeface="Raleway"/>
                <a:ea typeface="Raleway"/>
                <a:cs typeface="Raleway"/>
                <a:sym typeface="Raleway"/>
              </a:rPr>
              <a:t>‘information’</a:t>
            </a: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developed 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through a 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93C47D"/>
                </a:solidFill>
                <a:latin typeface="Raleway"/>
                <a:ea typeface="Raleway"/>
                <a:cs typeface="Raleway"/>
                <a:sym typeface="Raleway"/>
              </a:rPr>
              <a:t>‘creative process’</a:t>
            </a: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for a 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93C47D"/>
                </a:solidFill>
                <a:latin typeface="Raleway"/>
                <a:ea typeface="Raleway"/>
                <a:cs typeface="Raleway"/>
                <a:sym typeface="Raleway"/>
              </a:rPr>
              <a:t>‘particular function’.</a:t>
            </a:r>
            <a:endParaRPr b="1" sz="2400">
              <a:solidFill>
                <a:srgbClr val="93C47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</a:endParaRPr>
          </a:p>
        </p:txBody>
      </p:sp>
      <p:sp>
        <p:nvSpPr>
          <p:cNvPr id="85" name="Google Shape;85;p15"/>
          <p:cNvSpPr txBox="1"/>
          <p:nvPr>
            <p:ph idx="2" type="body"/>
          </p:nvPr>
        </p:nvSpPr>
        <p:spPr>
          <a:xfrm>
            <a:off x="4951050" y="7266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/>
              <a:t>THINKING</a:t>
            </a:r>
            <a:endParaRPr b="1" i="1"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3000"/>
              <a:t>PROBLEM SOLVING</a:t>
            </a:r>
            <a:endParaRPr b="1" i="1"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3000"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3000"/>
              <a:t>PRACTICALITY</a:t>
            </a:r>
            <a:endParaRPr b="1" i="1" sz="3000"/>
          </a:p>
        </p:txBody>
      </p:sp>
      <p:sp>
        <p:nvSpPr>
          <p:cNvPr id="86" name="Google Shape;86;p15"/>
          <p:cNvSpPr/>
          <p:nvPr/>
        </p:nvSpPr>
        <p:spPr>
          <a:xfrm>
            <a:off x="4970500" y="4382350"/>
            <a:ext cx="669000" cy="253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/>
        </p:nvSpPr>
        <p:spPr>
          <a:xfrm>
            <a:off x="1250700" y="152230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dk1"/>
                </a:solidFill>
              </a:rPr>
              <a:t>PRINCIPLES</a:t>
            </a:r>
            <a:endParaRPr b="1" i="1"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dk1"/>
                </a:solidFill>
              </a:rPr>
              <a:t>OF</a:t>
            </a:r>
            <a:endParaRPr b="1" i="1"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dk1"/>
                </a:solidFill>
              </a:rPr>
              <a:t>DESIGN</a:t>
            </a:r>
            <a:endParaRPr b="1" i="1"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1768950" y="1800750"/>
            <a:ext cx="56061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principles of design are nothing but the rules and phenomenons that has to be kept in mind while making a good design.</a:t>
            </a:r>
            <a:endParaRPr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265500" y="22622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290" name="Google Shape;290;p44"/>
          <p:cNvSpPr txBox="1"/>
          <p:nvPr>
            <p:ph idx="2" type="body"/>
          </p:nvPr>
        </p:nvSpPr>
        <p:spPr>
          <a:xfrm>
            <a:off x="4970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CONTRAST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HIERARCHY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ALIGNMENT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BALANCE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PROXIMITY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SIMPLICITY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</a:t>
            </a:r>
            <a:endParaRPr sz="2400"/>
          </a:p>
        </p:txBody>
      </p:sp>
      <p:sp>
        <p:nvSpPr>
          <p:cNvPr id="291" name="Google Shape;291;p44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418222" y="3433200"/>
            <a:ext cx="36963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arrangement which lets the various components in a design differ from one another, and hence allows to cast their individual impact. </a:t>
            </a:r>
            <a:endParaRPr sz="3000">
              <a:solidFill>
                <a:srgbClr val="F1C232"/>
              </a:solidFill>
            </a:endParaRPr>
          </a:p>
        </p:txBody>
      </p:sp>
      <p:sp>
        <p:nvSpPr>
          <p:cNvPr id="297" name="Google Shape;297;p45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CONTRAST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98" name="Google Shape;298;p45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1197600" y="411575"/>
            <a:ext cx="67488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contrast of size and colour is useful when there is a constant shape.</a:t>
            </a:r>
            <a:endParaRPr sz="2400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663" y="1203575"/>
            <a:ext cx="6271876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>
            <a:off x="657330" y="21911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lt1"/>
                </a:solidFill>
              </a:rPr>
              <a:t>Examples of some well used contrast in design</a:t>
            </a:r>
            <a:endParaRPr b="1" i="1"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lt1"/>
              </a:solidFill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63" y="719724"/>
            <a:ext cx="7253675" cy="407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429772" y="3433200"/>
            <a:ext cx="36963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 is typically created by contrast between visual elements in a composition. Naturally visual elements with higher contrast are noticed first.</a:t>
            </a:r>
            <a:endParaRPr sz="3000">
              <a:solidFill>
                <a:srgbClr val="F1C232"/>
              </a:solidFill>
            </a:endParaRPr>
          </a:p>
        </p:txBody>
      </p:sp>
      <p:sp>
        <p:nvSpPr>
          <p:cNvPr id="316" name="Google Shape;316;p48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HIERARCHY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17" name="Google Shape;317;p48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Establishing clear visual hierarchy is important, because it holds a design together.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Used effectively, hierarchy can make a complex design simple.</a:t>
            </a:r>
            <a:endParaRPr sz="3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/>
          <p:nvPr/>
        </p:nvSpPr>
        <p:spPr>
          <a:xfrm>
            <a:off x="311375" y="334450"/>
            <a:ext cx="449700" cy="150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38" y="300888"/>
            <a:ext cx="8078124" cy="4541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418222" y="3433200"/>
            <a:ext cx="36963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 is the placement of visual components so they line up in a composition</a:t>
            </a:r>
            <a:endParaRPr sz="3000">
              <a:solidFill>
                <a:srgbClr val="F1C232"/>
              </a:solidFill>
            </a:endParaRPr>
          </a:p>
        </p:txBody>
      </p:sp>
      <p:sp>
        <p:nvSpPr>
          <p:cNvPr id="334" name="Google Shape;334;p51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ALIGNMENT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35" name="Google Shape;335;p51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 design, we use alignment to organise elements, group elements, to create balance, to create structure, to create connection between elements and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 create a sharp and clear outcome.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311700" y="15785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Centre Align</a:t>
            </a:r>
            <a:endParaRPr sz="1800"/>
          </a:p>
        </p:txBody>
      </p:sp>
      <p:sp>
        <p:nvSpPr>
          <p:cNvPr id="346" name="Google Shape;346;p53"/>
          <p:cNvSpPr txBox="1"/>
          <p:nvPr>
            <p:ph type="title"/>
          </p:nvPr>
        </p:nvSpPr>
        <p:spPr>
          <a:xfrm>
            <a:off x="311700" y="256331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Edge </a:t>
            </a:r>
            <a:r>
              <a:rPr lang="en" sz="1800"/>
              <a:t>Align</a:t>
            </a:r>
            <a:endParaRPr sz="1800"/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574" y="590000"/>
            <a:ext cx="5378850" cy="17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375" y="3061532"/>
            <a:ext cx="5531252" cy="17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6619650" y="294650"/>
            <a:ext cx="16107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MIXED</a:t>
            </a:r>
            <a:r>
              <a:rPr lang="en" sz="1800"/>
              <a:t> align</a:t>
            </a:r>
            <a:endParaRPr sz="1800"/>
          </a:p>
        </p:txBody>
      </p:sp>
      <p:sp>
        <p:nvSpPr>
          <p:cNvPr id="354" name="Google Shape;354;p54"/>
          <p:cNvSpPr txBox="1"/>
          <p:nvPr>
            <p:ph type="title"/>
          </p:nvPr>
        </p:nvSpPr>
        <p:spPr>
          <a:xfrm>
            <a:off x="913550" y="294650"/>
            <a:ext cx="14598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GOOD align</a:t>
            </a:r>
            <a:endParaRPr sz="1800"/>
          </a:p>
        </p:txBody>
      </p:sp>
      <p:sp>
        <p:nvSpPr>
          <p:cNvPr id="355" name="Google Shape;355;p54"/>
          <p:cNvSpPr txBox="1"/>
          <p:nvPr>
            <p:ph type="title"/>
          </p:nvPr>
        </p:nvSpPr>
        <p:spPr>
          <a:xfrm>
            <a:off x="3655102" y="294650"/>
            <a:ext cx="14598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POOR </a:t>
            </a:r>
            <a:r>
              <a:rPr lang="en" sz="1800"/>
              <a:t>align</a:t>
            </a:r>
            <a:endParaRPr sz="1800"/>
          </a:p>
        </p:txBody>
      </p:sp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00" y="1107238"/>
            <a:ext cx="2484123" cy="35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318" y="1107238"/>
            <a:ext cx="2476186" cy="35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077" y="1107238"/>
            <a:ext cx="2484123" cy="35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/>
          <p:nvPr/>
        </p:nvSpPr>
        <p:spPr>
          <a:xfrm>
            <a:off x="311375" y="334450"/>
            <a:ext cx="449700" cy="150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-2550"/>
            <a:ext cx="9148502" cy="514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>
            <p:ph type="title"/>
          </p:nvPr>
        </p:nvSpPr>
        <p:spPr>
          <a:xfrm>
            <a:off x="418222" y="3433200"/>
            <a:ext cx="36963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 is the visual weight of elements in a composition.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 use balance to add stability, add structure, create emphasis and to create dynamics</a:t>
            </a:r>
            <a:endParaRPr sz="3000"/>
          </a:p>
        </p:txBody>
      </p:sp>
      <p:sp>
        <p:nvSpPr>
          <p:cNvPr id="370" name="Google Shape;370;p56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BALANCE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71" name="Google Shape;371;p56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75" y="734500"/>
            <a:ext cx="7842049" cy="44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7"/>
          <p:cNvSpPr txBox="1"/>
          <p:nvPr/>
        </p:nvSpPr>
        <p:spPr>
          <a:xfrm>
            <a:off x="2986200" y="172975"/>
            <a:ext cx="3171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SYMMETRICAL BALANCE</a:t>
            </a:r>
            <a:endParaRPr b="1"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/>
        </p:nvSpPr>
        <p:spPr>
          <a:xfrm>
            <a:off x="2986200" y="172975"/>
            <a:ext cx="3171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</a:t>
            </a:r>
            <a:r>
              <a:rPr b="1" i="1" lang="en"/>
              <a:t>SYMMETRICAL BALANCE</a:t>
            </a:r>
            <a:endParaRPr b="1" i="1"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75" y="734499"/>
            <a:ext cx="7842035" cy="44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/>
        </p:nvSpPr>
        <p:spPr>
          <a:xfrm>
            <a:off x="2986200" y="172975"/>
            <a:ext cx="3171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RADIAL </a:t>
            </a:r>
            <a:r>
              <a:rPr b="1" i="1" lang="en"/>
              <a:t>BALANCE</a:t>
            </a:r>
            <a:endParaRPr b="1" i="1"/>
          </a:p>
        </p:txBody>
      </p:sp>
      <p:pic>
        <p:nvPicPr>
          <p:cNvPr id="389" name="Google Shape;3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75" y="734490"/>
            <a:ext cx="7842049" cy="4409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type="title"/>
          </p:nvPr>
        </p:nvSpPr>
        <p:spPr>
          <a:xfrm>
            <a:off x="772675" y="3629250"/>
            <a:ext cx="31830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 is the arrangement of sets of elements in a design to establish relation between certain group of information</a:t>
            </a:r>
            <a:endParaRPr sz="3000">
              <a:solidFill>
                <a:srgbClr val="F1C232"/>
              </a:solidFill>
            </a:endParaRPr>
          </a:p>
        </p:txBody>
      </p:sp>
      <p:sp>
        <p:nvSpPr>
          <p:cNvPr id="395" name="Google Shape;395;p60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PROXIMITY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96" name="Google Shape;396;p60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 is primarily used to create relationships, relevance, hierarchy, organisation and structure between visual elements of a design. 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Rather it is also used to imply the reverse of it too, i.e. to dispel connections.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23600" y="210665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" sz="3000">
                <a:latin typeface="Lato"/>
                <a:ea typeface="Lato"/>
                <a:cs typeface="Lato"/>
                <a:sym typeface="Lato"/>
              </a:rPr>
              <a:t>To decide </a:t>
            </a:r>
            <a:endParaRPr b="0" i="1" sz="30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" sz="3000">
                <a:latin typeface="Lato"/>
                <a:ea typeface="Lato"/>
                <a:cs typeface="Lato"/>
                <a:sym typeface="Lato"/>
              </a:rPr>
              <a:t>upon the look </a:t>
            </a:r>
            <a:endParaRPr b="0" i="1" sz="30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" sz="3000">
                <a:latin typeface="Lato"/>
                <a:ea typeface="Lato"/>
                <a:cs typeface="Lato"/>
                <a:sym typeface="Lato"/>
              </a:rPr>
              <a:t>and function of something </a:t>
            </a:r>
            <a:endParaRPr b="0" i="1" sz="30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" sz="3000">
                <a:latin typeface="Lato"/>
                <a:ea typeface="Lato"/>
                <a:cs typeface="Lato"/>
                <a:sym typeface="Lato"/>
              </a:rPr>
              <a:t>before </a:t>
            </a:r>
            <a:endParaRPr b="0" i="1" sz="30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en" sz="3000">
                <a:latin typeface="Lato"/>
                <a:ea typeface="Lato"/>
                <a:cs typeface="Lato"/>
                <a:sym typeface="Lato"/>
              </a:rPr>
              <a:t>it’s made</a:t>
            </a:r>
            <a:endParaRPr b="0" i="1"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/>
          <p:nvPr/>
        </p:nvSpPr>
        <p:spPr>
          <a:xfrm>
            <a:off x="1250700" y="1603025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/>
              <a:t> </a:t>
            </a:r>
            <a:r>
              <a:rPr b="1" i="1" lang="en" sz="3000"/>
              <a:t>FOR</a:t>
            </a:r>
            <a:endParaRPr b="1" i="1" sz="3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/>
              <a:t>EXAMPLE</a:t>
            </a:r>
            <a:endParaRPr b="1" i="1" sz="4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750" y="152400"/>
            <a:ext cx="341596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013" y="233125"/>
            <a:ext cx="341596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975" y="152400"/>
            <a:ext cx="34060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>
            <p:ph type="title"/>
          </p:nvPr>
        </p:nvSpPr>
        <p:spPr>
          <a:xfrm>
            <a:off x="660450" y="2571750"/>
            <a:ext cx="32721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 is the discipline of refining, minimizing or editting back a design</a:t>
            </a:r>
            <a:endParaRPr sz="3000">
              <a:solidFill>
                <a:srgbClr val="F1C232"/>
              </a:solidFill>
            </a:endParaRPr>
          </a:p>
        </p:txBody>
      </p:sp>
      <p:sp>
        <p:nvSpPr>
          <p:cNvPr id="427" name="Google Shape;427;p66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SIMPLICITY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28" name="Google Shape;428;p66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ultimate goal of any piece of Design is to make an impression, hopefully as lasting impression.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If a design achieves this goal, it will be fulfilling </a:t>
            </a:r>
            <a:r>
              <a:rPr lang="en" sz="3000"/>
              <a:t>it’s</a:t>
            </a:r>
            <a:r>
              <a:rPr lang="en" sz="3000"/>
              <a:t> purpose, to communicate and insist upon a particular message.</a:t>
            </a:r>
            <a:endParaRPr sz="3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/>
          <p:nvPr/>
        </p:nvSpPr>
        <p:spPr>
          <a:xfrm>
            <a:off x="311375" y="334450"/>
            <a:ext cx="449700" cy="150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8"/>
          <p:cNvSpPr txBox="1"/>
          <p:nvPr/>
        </p:nvSpPr>
        <p:spPr>
          <a:xfrm>
            <a:off x="3124950" y="726573"/>
            <a:ext cx="2894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</a:t>
            </a:r>
            <a:r>
              <a:rPr b="1" i="1" lang="en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ess</a:t>
            </a:r>
            <a:endParaRPr b="1" i="1" sz="7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is</a:t>
            </a:r>
            <a:endParaRPr b="1" i="1" sz="7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2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more</a:t>
            </a:r>
            <a:endParaRPr b="1" i="1" sz="72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9"/>
          <p:cNvSpPr txBox="1"/>
          <p:nvPr/>
        </p:nvSpPr>
        <p:spPr>
          <a:xfrm>
            <a:off x="166650" y="1003325"/>
            <a:ext cx="8810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When you think of some of the most</a:t>
            </a:r>
            <a:r>
              <a:rPr b="1" i="1" lang="en" sz="30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i="1" lang="en" sz="30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prestigious brands,</a:t>
            </a:r>
            <a:endParaRPr b="1" i="1" sz="30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it’s common to see:</a:t>
            </a:r>
            <a:endParaRPr b="1" i="1" sz="3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Simplicity set on a backdrop of complex beauty.</a:t>
            </a:r>
            <a:endParaRPr b="1" i="1" sz="30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0"/>
          <p:cNvSpPr txBox="1"/>
          <p:nvPr>
            <p:ph type="title"/>
          </p:nvPr>
        </p:nvSpPr>
        <p:spPr>
          <a:xfrm>
            <a:off x="876475" y="3114825"/>
            <a:ext cx="28716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 is the consideration of the main objective for the product to be developed, and how well the design is explored and executed to meet the demand.</a:t>
            </a:r>
            <a:endParaRPr sz="2400">
              <a:solidFill>
                <a:srgbClr val="F1C232"/>
              </a:solidFill>
            </a:endParaRPr>
          </a:p>
        </p:txBody>
      </p:sp>
      <p:sp>
        <p:nvSpPr>
          <p:cNvPr id="450" name="Google Shape;450;p70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FUNCTION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51" name="Google Shape;451;p70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/>
        </p:nvSpPr>
        <p:spPr>
          <a:xfrm>
            <a:off x="2075100" y="1303175"/>
            <a:ext cx="49938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/>
              <a:t>During </a:t>
            </a:r>
            <a:r>
              <a:rPr b="1" i="1" lang="en" sz="3000">
                <a:solidFill>
                  <a:schemeClr val="dk1"/>
                </a:solidFill>
              </a:rPr>
              <a:t>research, development</a:t>
            </a:r>
            <a:r>
              <a:rPr b="1" i="1" lang="en" sz="3000"/>
              <a:t> and </a:t>
            </a:r>
            <a:r>
              <a:rPr b="1" i="1" lang="en" sz="3000">
                <a:solidFill>
                  <a:schemeClr val="dk1"/>
                </a:solidFill>
              </a:rPr>
              <a:t>design </a:t>
            </a:r>
            <a:r>
              <a:rPr b="1" i="1" lang="en" sz="3000"/>
              <a:t>one must always take into account the </a:t>
            </a:r>
            <a:r>
              <a:rPr b="1" i="1" lang="en" sz="3000">
                <a:solidFill>
                  <a:schemeClr val="dk1"/>
                </a:solidFill>
              </a:rPr>
              <a:t>‘function’ of the design.</a:t>
            </a:r>
            <a:endParaRPr b="1" i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/>
        </p:nvSpPr>
        <p:spPr>
          <a:xfrm>
            <a:off x="2075100" y="553550"/>
            <a:ext cx="49938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E69138"/>
                </a:solidFill>
              </a:rPr>
              <a:t>For a beginner,</a:t>
            </a:r>
            <a:endParaRPr b="1" i="1" sz="30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/>
              <a:t>One may think </a:t>
            </a:r>
            <a:r>
              <a:rPr b="1" i="1" lang="en" sz="3000">
                <a:solidFill>
                  <a:schemeClr val="dk1"/>
                </a:solidFill>
              </a:rPr>
              <a:t>form</a:t>
            </a:r>
            <a:r>
              <a:rPr b="1" i="1" lang="en" sz="3000"/>
              <a:t> is more important than function. </a:t>
            </a:r>
            <a:endParaRPr b="1" i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/>
              <a:t>But in reality, </a:t>
            </a:r>
            <a:r>
              <a:rPr b="1" i="1" lang="en" sz="3000">
                <a:solidFill>
                  <a:schemeClr val="dk1"/>
                </a:solidFill>
              </a:rPr>
              <a:t>simplicity</a:t>
            </a:r>
            <a:r>
              <a:rPr b="1" i="1" lang="en" sz="3000"/>
              <a:t> and </a:t>
            </a:r>
            <a:r>
              <a:rPr b="1" i="1" lang="en" sz="3000">
                <a:solidFill>
                  <a:schemeClr val="dk1"/>
                </a:solidFill>
              </a:rPr>
              <a:t>function</a:t>
            </a:r>
            <a:r>
              <a:rPr b="1" i="1" lang="en" sz="3000"/>
              <a:t> should be the first choice.</a:t>
            </a:r>
            <a:endParaRPr b="1" i="1" sz="3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3"/>
          <p:cNvSpPr txBox="1"/>
          <p:nvPr/>
        </p:nvSpPr>
        <p:spPr>
          <a:xfrm>
            <a:off x="2075100" y="1245485"/>
            <a:ext cx="49938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E69138"/>
                </a:solidFill>
              </a:rPr>
              <a:t>That’s enough</a:t>
            </a:r>
            <a:endParaRPr b="1" i="1" sz="30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E69138"/>
                </a:solidFill>
              </a:rPr>
              <a:t>of </a:t>
            </a:r>
            <a:endParaRPr b="1" i="1" sz="30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E69138"/>
                </a:solidFill>
              </a:rPr>
              <a:t>Design Theory</a:t>
            </a:r>
            <a:endParaRPr b="1" i="1" sz="30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E69138"/>
                </a:solidFill>
              </a:rPr>
              <a:t>for </a:t>
            </a:r>
            <a:endParaRPr b="1" i="1" sz="30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E69138"/>
                </a:solidFill>
              </a:rPr>
              <a:t>today !!!</a:t>
            </a:r>
            <a:endParaRPr b="1" i="1" sz="3000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200" y="-423510"/>
            <a:ext cx="9364404" cy="61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200" y="-436342"/>
            <a:ext cx="9364404" cy="615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25" y="152400"/>
            <a:ext cx="82625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 txBox="1"/>
          <p:nvPr/>
        </p:nvSpPr>
        <p:spPr>
          <a:xfrm>
            <a:off x="1250700" y="179685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Here is the link to my portfolio,</a:t>
            </a:r>
            <a:endParaRPr b="1" i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351C75"/>
                </a:solidFill>
              </a:rPr>
              <a:t>https://www.behance.net/duttasubhrf1a2</a:t>
            </a:r>
            <a:endParaRPr b="1" i="1" sz="2400"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265500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</a:t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4811775" y="15958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 PRINCIPLES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4970500" y="4359300"/>
            <a:ext cx="841800" cy="39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1250700" y="152230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dk1"/>
                </a:solidFill>
              </a:rPr>
              <a:t>ELEMENTS</a:t>
            </a:r>
            <a:endParaRPr b="1" i="1" sz="3600">
              <a:solidFill>
                <a:schemeClr val="dk1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dk1"/>
                </a:solidFill>
              </a:rPr>
              <a:t>OF</a:t>
            </a:r>
            <a:endParaRPr b="1" i="1" sz="3600">
              <a:solidFill>
                <a:schemeClr val="dk1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dk1"/>
                </a:solidFill>
              </a:rPr>
              <a:t>DESIGN</a:t>
            </a:r>
            <a:endParaRPr b="1" i="1"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23600" y="180075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The elements of design are the visual components that</a:t>
            </a:r>
            <a:endParaRPr sz="2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make up a design.</a:t>
            </a:r>
            <a:endParaRPr sz="2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